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Eczar SemiBold" charset="1" panose="02000603040300000004"/>
      <p:regular r:id="rId14"/>
    </p:embeddedFont>
    <p:embeddedFont>
      <p:font typeface="Eczar SemiBold Bold" charset="1" panose="020006030403000000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005738" y="2260462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6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6" y="0"/>
                </a:lnTo>
                <a:lnTo>
                  <a:pt x="7641616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8968" y="1479412"/>
            <a:ext cx="11330431" cy="7577187"/>
            <a:chOff x="0" y="0"/>
            <a:chExt cx="15107241" cy="1010291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4915988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</a:p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10B5BF"/>
                  </a:solidFill>
                  <a:latin typeface="Poppins Medium"/>
                </a:rPr>
                <a:t>IF - 09 - K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51839"/>
              <a:ext cx="15107241" cy="5599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en-US" sz="5000">
                  <a:solidFill>
                    <a:srgbClr val="FFFFFF"/>
                  </a:solidFill>
                  <a:latin typeface="Poppins Medium Bold"/>
                </a:rPr>
                <a:t>REVITALISASI PENDIDIKAN DI ERA DIGITAL: </a:t>
              </a:r>
            </a:p>
            <a:p>
              <a:pPr>
                <a:lnSpc>
                  <a:spcPts val="5500"/>
                </a:lnSpc>
              </a:pPr>
              <a:r>
                <a:rPr lang="en-US" sz="5000">
                  <a:solidFill>
                    <a:srgbClr val="FFFFFF"/>
                  </a:solidFill>
                  <a:latin typeface="Poppins Medium Bold"/>
                </a:rPr>
                <a:t>MEMBANGUN SEKOLAH LITERASI MELALUI APLIKASI ‘E-LITERASI’ BERBASIS AI DAN VR</a:t>
              </a:r>
            </a:p>
            <a:p>
              <a:pPr>
                <a:lnSpc>
                  <a:spcPts val="550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819793"/>
              <a:ext cx="15107241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spc="55">
                  <a:solidFill>
                    <a:srgbClr val="FFFFFF"/>
                  </a:solidFill>
                  <a:latin typeface="Poppins Medium"/>
                </a:rPr>
                <a:t>Bunga Laelatul Muna     (21102010)</a:t>
              </a:r>
            </a:p>
            <a:p>
              <a:pPr>
                <a:lnSpc>
                  <a:spcPts val="3919"/>
                </a:lnSpc>
              </a:pPr>
              <a:r>
                <a:rPr lang="en-US" sz="2799" spc="55">
                  <a:solidFill>
                    <a:srgbClr val="FFFFFF"/>
                  </a:solidFill>
                  <a:latin typeface="Poppins Medium"/>
                </a:rPr>
                <a:t>Nazwa Aulia Rakhma     (21102015)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120896" y="-716402"/>
            <a:ext cx="3586584" cy="2976864"/>
          </a:xfrm>
          <a:custGeom>
            <a:avLst/>
            <a:gdLst/>
            <a:ahLst/>
            <a:cxnLst/>
            <a:rect r="r" b="b" t="t" l="l"/>
            <a:pathLst>
              <a:path h="2976864" w="3586584">
                <a:moveTo>
                  <a:pt x="0" y="0"/>
                </a:moveTo>
                <a:lnTo>
                  <a:pt x="3586583" y="0"/>
                </a:lnTo>
                <a:lnTo>
                  <a:pt x="3586583" y="2976864"/>
                </a:lnTo>
                <a:lnTo>
                  <a:pt x="0" y="2976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3500" y="4920320"/>
            <a:ext cx="5172523" cy="3956980"/>
          </a:xfrm>
          <a:custGeom>
            <a:avLst/>
            <a:gdLst/>
            <a:ahLst/>
            <a:cxnLst/>
            <a:rect r="r" b="b" t="t" l="l"/>
            <a:pathLst>
              <a:path h="3956980" w="5172523">
                <a:moveTo>
                  <a:pt x="0" y="0"/>
                </a:moveTo>
                <a:lnTo>
                  <a:pt x="5172523" y="0"/>
                </a:lnTo>
                <a:lnTo>
                  <a:pt x="5172523" y="3956980"/>
                </a:lnTo>
                <a:lnTo>
                  <a:pt x="0" y="395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20933" y="2390775"/>
            <a:ext cx="11646135" cy="549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Poppins Medium Bold"/>
              </a:rPr>
              <a:t>FITUR - FITUR APLIKASI </a:t>
            </a:r>
          </a:p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Poppins Medium Bold"/>
              </a:rPr>
              <a:t>E-LITERASI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79821">
            <a:off x="15520716" y="1619948"/>
            <a:ext cx="3477167" cy="2886049"/>
          </a:xfrm>
          <a:custGeom>
            <a:avLst/>
            <a:gdLst/>
            <a:ahLst/>
            <a:cxnLst/>
            <a:rect r="r" b="b" t="t" l="l"/>
            <a:pathLst>
              <a:path h="2886049" w="3477167">
                <a:moveTo>
                  <a:pt x="0" y="0"/>
                </a:moveTo>
                <a:lnTo>
                  <a:pt x="3477168" y="0"/>
                </a:lnTo>
                <a:lnTo>
                  <a:pt x="3477168" y="2886049"/>
                </a:lnTo>
                <a:lnTo>
                  <a:pt x="0" y="2886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914361" y="1028700"/>
            <a:ext cx="4159154" cy="8229600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2" r="0" b="-2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064423" y="1028700"/>
            <a:ext cx="4159154" cy="8229600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2" r="0" b="-22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2214177" y="1028700"/>
            <a:ext cx="4159154" cy="8229600"/>
            <a:chOff x="0" y="0"/>
            <a:chExt cx="2620010" cy="51841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2" r="0" b="-22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914361" y="1028700"/>
            <a:ext cx="4159154" cy="8229600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2" r="0" b="-2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064423" y="1028700"/>
            <a:ext cx="4159154" cy="8229600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8" t="0" r="-8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2214177" y="1028700"/>
            <a:ext cx="4159154" cy="8229600"/>
            <a:chOff x="0" y="0"/>
            <a:chExt cx="2620010" cy="51841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8" t="0" r="-8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87880" y="4076711"/>
            <a:ext cx="10336162" cy="2464158"/>
            <a:chOff x="0" y="0"/>
            <a:chExt cx="13781550" cy="328554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666418"/>
              <a:ext cx="1378155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10B5BF"/>
                  </a:solidFill>
                  <a:latin typeface="Poppins Medium"/>
                </a:rPr>
                <a:t>DO YOU HAVE ANY QUESTION???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3781550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THANK YOU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-1400753"/>
            <a:ext cx="7160084" cy="5477464"/>
          </a:xfrm>
          <a:custGeom>
            <a:avLst/>
            <a:gdLst/>
            <a:ahLst/>
            <a:cxnLst/>
            <a:rect r="r" b="b" t="t" l="l"/>
            <a:pathLst>
              <a:path h="5477464" w="7160084">
                <a:moveTo>
                  <a:pt x="0" y="0"/>
                </a:moveTo>
                <a:lnTo>
                  <a:pt x="7160084" y="0"/>
                </a:lnTo>
                <a:lnTo>
                  <a:pt x="7160084" y="5477464"/>
                </a:lnTo>
                <a:lnTo>
                  <a:pt x="0" y="5477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7698346">
            <a:off x="14309952" y="2598981"/>
            <a:ext cx="2866797" cy="2955461"/>
          </a:xfrm>
          <a:custGeom>
            <a:avLst/>
            <a:gdLst/>
            <a:ahLst/>
            <a:cxnLst/>
            <a:rect r="r" b="b" t="t" l="l"/>
            <a:pathLst>
              <a:path h="2955461" w="2866797">
                <a:moveTo>
                  <a:pt x="2866796" y="0"/>
                </a:moveTo>
                <a:lnTo>
                  <a:pt x="0" y="0"/>
                </a:lnTo>
                <a:lnTo>
                  <a:pt x="0" y="2955460"/>
                </a:lnTo>
                <a:lnTo>
                  <a:pt x="2866796" y="2955460"/>
                </a:lnTo>
                <a:lnTo>
                  <a:pt x="286679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6964" y="410048"/>
            <a:ext cx="3282359" cy="3383875"/>
          </a:xfrm>
          <a:custGeom>
            <a:avLst/>
            <a:gdLst/>
            <a:ahLst/>
            <a:cxnLst/>
            <a:rect r="r" b="b" t="t" l="l"/>
            <a:pathLst>
              <a:path h="3383875" w="3282359">
                <a:moveTo>
                  <a:pt x="0" y="0"/>
                </a:moveTo>
                <a:lnTo>
                  <a:pt x="3282359" y="0"/>
                </a:lnTo>
                <a:lnTo>
                  <a:pt x="3282359" y="3383875"/>
                </a:lnTo>
                <a:lnTo>
                  <a:pt x="0" y="338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39050" y="1574286"/>
            <a:ext cx="8833319" cy="7138429"/>
            <a:chOff x="0" y="0"/>
            <a:chExt cx="11777759" cy="951790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1777759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For What?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440830"/>
              <a:ext cx="11777759" cy="707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  Project ini dibuat dengan tujuan untuk menyediakan platform yang dapat membantu SMAN 1 Pangkah dalam melakukan pengumpulan karya sastra dalam rangka kompetisi dan juga tugas bahasa</a:t>
              </a:r>
            </a:p>
            <a:p>
              <a:pPr>
                <a:lnSpc>
                  <a:spcPts val="4200"/>
                </a:lnSpc>
              </a:pPr>
            </a:p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  </a:t>
              </a: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Selain sebagai tempat pembelajaran berbasis online, E-Literasi dilengkapi dengan fitur-fitur yang dapat meningkatkan minat membaca bagi generasi muda.</a:t>
              </a: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914361" y="1028700"/>
            <a:ext cx="4159154" cy="8229600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0" t="0" r="-2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3130" y="1328132"/>
            <a:ext cx="1901285" cy="6700564"/>
          </a:xfrm>
          <a:custGeom>
            <a:avLst/>
            <a:gdLst/>
            <a:ahLst/>
            <a:cxnLst/>
            <a:rect r="r" b="b" t="t" l="l"/>
            <a:pathLst>
              <a:path h="6700564" w="1901285">
                <a:moveTo>
                  <a:pt x="0" y="0"/>
                </a:moveTo>
                <a:lnTo>
                  <a:pt x="1901285" y="0"/>
                </a:lnTo>
                <a:lnTo>
                  <a:pt x="1901285" y="6700564"/>
                </a:lnTo>
                <a:lnTo>
                  <a:pt x="0" y="670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760535"/>
            <a:ext cx="6077873" cy="3835758"/>
            <a:chOff x="0" y="0"/>
            <a:chExt cx="8103830" cy="511434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4495218"/>
              <a:ext cx="810383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8103830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System Request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705635" y="4668889"/>
            <a:ext cx="7553665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    SMAN 1 pangkah membutuhkan sebuah sistem atau cara yang dapat mengefisiensikan sumber daya dalam melakukan penampungan tugas  dan karya siswa serta sebagai wadah dalam mengakses berbagai buku digital.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96321" y="2760535"/>
            <a:ext cx="597229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Eczar SemiBold Bold"/>
              </a:rPr>
              <a:t>BUSINESS NEED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611354" y="6994060"/>
            <a:ext cx="4024687" cy="4528480"/>
          </a:xfrm>
          <a:custGeom>
            <a:avLst/>
            <a:gdLst/>
            <a:ahLst/>
            <a:cxnLst/>
            <a:rect r="r" b="b" t="t" l="l"/>
            <a:pathLst>
              <a:path h="4528480" w="4024687">
                <a:moveTo>
                  <a:pt x="4024687" y="0"/>
                </a:moveTo>
                <a:lnTo>
                  <a:pt x="0" y="0"/>
                </a:lnTo>
                <a:lnTo>
                  <a:pt x="0" y="4528480"/>
                </a:lnTo>
                <a:lnTo>
                  <a:pt x="4024687" y="4528480"/>
                </a:lnTo>
                <a:lnTo>
                  <a:pt x="402468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48489" y="1455480"/>
            <a:ext cx="588737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Poppins Medium Bold"/>
              </a:rPr>
              <a:t>BUSINESS VALUE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48489" y="4815078"/>
            <a:ext cx="6610811" cy="444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8"/>
              </a:lnSpc>
            </a:pPr>
            <a:r>
              <a:rPr lang="en-US" sz="2820">
                <a:solidFill>
                  <a:srgbClr val="FFFFFF"/>
                </a:solidFill>
                <a:latin typeface="Poppins Light"/>
              </a:rPr>
              <a:t>    Beberapa business value yang diberikan diantaranya:</a:t>
            </a:r>
          </a:p>
          <a:p>
            <a:pPr marL="608838" indent="-30441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FFFFFF"/>
                </a:solidFill>
                <a:latin typeface="Poppins Light"/>
              </a:rPr>
              <a:t>Meningkatkan kualitas pendidikan.</a:t>
            </a:r>
          </a:p>
          <a:p>
            <a:pPr marL="608838" indent="-30441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FFFFFF"/>
                </a:solidFill>
                <a:latin typeface="Poppins Light"/>
              </a:rPr>
              <a:t>Memperluas akses pendidikan.</a:t>
            </a:r>
          </a:p>
          <a:p>
            <a:pPr marL="608838" indent="-30441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FFFFFF"/>
                </a:solidFill>
                <a:latin typeface="Poppins Light"/>
              </a:rPr>
              <a:t>Mengurangi biaya pengeluaran.</a:t>
            </a:r>
          </a:p>
          <a:p>
            <a:pPr marL="608838" indent="-30441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FFFFFF"/>
                </a:solidFill>
                <a:latin typeface="Poppins Light"/>
              </a:rPr>
              <a:t>Meningkatkan efisiensi pengajaran.</a:t>
            </a:r>
          </a:p>
          <a:p>
            <a:pPr marL="608838" indent="-304419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FFFFFF"/>
                </a:solidFill>
                <a:latin typeface="Poppins Light"/>
              </a:rPr>
              <a:t>Memperkaya pengalaman belajar.</a:t>
            </a:r>
          </a:p>
        </p:txBody>
      </p:sp>
      <p:sp>
        <p:nvSpPr>
          <p:cNvPr name="AutoShape 5" id="5"/>
          <p:cNvSpPr/>
          <p:nvPr/>
        </p:nvSpPr>
        <p:spPr>
          <a:xfrm>
            <a:off x="10648489" y="4286535"/>
            <a:ext cx="5887373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736325" y="1522155"/>
            <a:ext cx="5887373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Poppins Medium Bold"/>
              </a:rPr>
              <a:t>BUSINESS REQUIREMENT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6325" y="4827845"/>
            <a:ext cx="6636153" cy="4430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5"/>
              </a:lnSpc>
            </a:pPr>
            <a:r>
              <a:rPr lang="en-US" sz="2817">
                <a:solidFill>
                  <a:srgbClr val="FFFFFF"/>
                </a:solidFill>
                <a:latin typeface="Poppins Light"/>
              </a:rPr>
              <a:t>      Dengan menggunakan “E-Literasi”, akan membantu mengefisiensikan sumber daya baik waktu, tenaga dan material yang digunakan saat melakukan pembelajaran secara offline. </a:t>
            </a:r>
            <a:r>
              <a:rPr lang="en-US" sz="2817">
                <a:solidFill>
                  <a:srgbClr val="FFFFFF"/>
                </a:solidFill>
                <a:latin typeface="Poppins Light"/>
              </a:rPr>
              <a:t>Fitur Utama: </a:t>
            </a:r>
          </a:p>
          <a:p>
            <a:pPr marL="608397" indent="-304199" lvl="1">
              <a:lnSpc>
                <a:spcPts val="3945"/>
              </a:lnSpc>
              <a:buFont typeface="Arial"/>
              <a:buChar char="•"/>
            </a:pPr>
            <a:r>
              <a:rPr lang="en-US" sz="2817">
                <a:solidFill>
                  <a:srgbClr val="FFFFFF"/>
                </a:solidFill>
                <a:latin typeface="Poppins Light"/>
              </a:rPr>
              <a:t>Pengmpulan karya sastra</a:t>
            </a:r>
          </a:p>
          <a:p>
            <a:pPr marL="608397" indent="-304199" lvl="1">
              <a:lnSpc>
                <a:spcPts val="3945"/>
              </a:lnSpc>
              <a:buFont typeface="Arial"/>
              <a:buChar char="•"/>
            </a:pPr>
            <a:r>
              <a:rPr lang="en-US" sz="2817">
                <a:solidFill>
                  <a:srgbClr val="FFFFFF"/>
                </a:solidFill>
                <a:latin typeface="Poppins Light"/>
              </a:rPr>
              <a:t>Perpustakaan online (Jelajah)</a:t>
            </a:r>
          </a:p>
          <a:p>
            <a:pPr marL="608398" indent="-304199" lvl="1">
              <a:lnSpc>
                <a:spcPts val="3945"/>
              </a:lnSpc>
              <a:buFont typeface="Arial"/>
              <a:buChar char="•"/>
            </a:pPr>
            <a:r>
              <a:rPr lang="en-US" sz="2817">
                <a:solidFill>
                  <a:srgbClr val="FFFFFF"/>
                </a:solidFill>
                <a:latin typeface="Poppins Light"/>
              </a:rPr>
              <a:t>Cerita basis virtual reality</a:t>
            </a:r>
          </a:p>
        </p:txBody>
      </p:sp>
      <p:sp>
        <p:nvSpPr>
          <p:cNvPr name="AutoShape 8" id="8"/>
          <p:cNvSpPr/>
          <p:nvPr/>
        </p:nvSpPr>
        <p:spPr>
          <a:xfrm>
            <a:off x="1736325" y="4277010"/>
            <a:ext cx="5887373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762777" y="3057830"/>
          <a:ext cx="13467618" cy="5405373"/>
        </p:xfrm>
        <a:graphic>
          <a:graphicData uri="http://schemas.openxmlformats.org/drawingml/2006/table">
            <a:tbl>
              <a:tblPr/>
              <a:tblGrid>
                <a:gridCol w="3231901"/>
                <a:gridCol w="1458772"/>
                <a:gridCol w="3259036"/>
                <a:gridCol w="1458772"/>
                <a:gridCol w="3259036"/>
                <a:gridCol w="400050"/>
                <a:gridCol w="400050"/>
              </a:tblGrid>
              <a:tr h="990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1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2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oppins Medium"/>
                        </a:rPr>
                        <a:t>3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47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Poppins Light"/>
                        </a:rPr>
                        <a:t>Meningkatkan efisiensi pengumpulan karya siswa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Poppins Light"/>
                        </a:rPr>
                        <a:t>Meningkatkan efisiensi penilaian karya oleh Guru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Poppins Light"/>
                        </a:rPr>
                        <a:t>Meningkatkan minat literasi siswa dikarenakan adanya fitur perpustakaan online(Jelajah) dan juga virtual reality dalam satu aplikasi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375885" y="1666763"/>
            <a:ext cx="1553623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Poppins Medium Bold"/>
              </a:rPr>
              <a:t>KEUNTUNGAN INTANGIBLE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690498" y="3233344"/>
          <a:ext cx="11715459" cy="5405373"/>
        </p:xfrm>
        <a:graphic>
          <a:graphicData uri="http://schemas.openxmlformats.org/drawingml/2006/table">
            <a:tbl>
              <a:tblPr/>
              <a:tblGrid>
                <a:gridCol w="4437566"/>
                <a:gridCol w="2002970"/>
                <a:gridCol w="4474824"/>
                <a:gridCol w="400050"/>
                <a:gridCol w="400050"/>
              </a:tblGrid>
              <a:tr h="990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1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2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47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Poppins Light Bold"/>
                        </a:rPr>
                        <a:t>Pengurangan Biaya Cetak dan Distribusi Materi:</a:t>
                      </a:r>
                      <a:endParaRPr lang="en-US" sz="1100"/>
                    </a:p>
                    <a:p>
                      <a:pPr>
                        <a:lnSpc>
                          <a:spcPts val="3219"/>
                        </a:lnSpc>
                      </a:pPr>
                    </a:p>
                    <a:p>
                      <a:pPr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Poppins Light"/>
                        </a:rPr>
                        <a:t>Dengan adanya platform online, sekolah tidak perlu lagi mencetak karya secara fisik kepada setiap siswa</a:t>
                      </a:r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Poppins Light Bold"/>
                        </a:rPr>
                        <a:t>Skalabilitas dan Aksesibilitas:</a:t>
                      </a:r>
                      <a:r>
                        <a:rPr lang="en-US" sz="2299">
                          <a:solidFill>
                            <a:srgbClr val="FFFFFF"/>
                          </a:solidFill>
                          <a:latin typeface="Poppins Light"/>
                        </a:rPr>
                        <a:t> </a:t>
                      </a:r>
                      <a:endParaRPr lang="en-US" sz="1100"/>
                    </a:p>
                    <a:p>
                      <a:pPr>
                        <a:lnSpc>
                          <a:spcPts val="3219"/>
                        </a:lnSpc>
                      </a:pPr>
                    </a:p>
                    <a:p>
                      <a:pPr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Poppins Light"/>
                        </a:rPr>
                        <a:t>Aplikasi "E-Literasi" dapat diakses oleh siswa dan guru melalui perangkat elektronik seperti komputer, laptop, tablet, atau ponsel pintar</a:t>
                      </a:r>
                    </a:p>
                    <a:p>
                      <a:pPr>
                        <a:lnSpc>
                          <a:spcPts val="3219"/>
                        </a:lnSpc>
                      </a:pPr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375885" y="1666763"/>
            <a:ext cx="1553623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Poppins Medium Bold"/>
              </a:rPr>
              <a:t>KEUNTUNGAN TANGIBLE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3500" y="4920320"/>
            <a:ext cx="5172523" cy="3956980"/>
          </a:xfrm>
          <a:custGeom>
            <a:avLst/>
            <a:gdLst/>
            <a:ahLst/>
            <a:cxnLst/>
            <a:rect r="r" b="b" t="t" l="l"/>
            <a:pathLst>
              <a:path h="3956980" w="5172523">
                <a:moveTo>
                  <a:pt x="0" y="0"/>
                </a:moveTo>
                <a:lnTo>
                  <a:pt x="5172523" y="0"/>
                </a:lnTo>
                <a:lnTo>
                  <a:pt x="5172523" y="3956980"/>
                </a:lnTo>
                <a:lnTo>
                  <a:pt x="0" y="395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20933" y="3305175"/>
            <a:ext cx="11646135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Poppins Medium Bold"/>
              </a:rPr>
              <a:t>ECONOMIC FEASIBILITY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79821">
            <a:off x="15520716" y="1619948"/>
            <a:ext cx="3477167" cy="2886049"/>
          </a:xfrm>
          <a:custGeom>
            <a:avLst/>
            <a:gdLst/>
            <a:ahLst/>
            <a:cxnLst/>
            <a:rect r="r" b="b" t="t" l="l"/>
            <a:pathLst>
              <a:path h="2886049" w="3477167">
                <a:moveTo>
                  <a:pt x="0" y="0"/>
                </a:moveTo>
                <a:lnTo>
                  <a:pt x="3477168" y="0"/>
                </a:lnTo>
                <a:lnTo>
                  <a:pt x="3477168" y="2886049"/>
                </a:lnTo>
                <a:lnTo>
                  <a:pt x="0" y="2886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304494" y="2440535"/>
          <a:ext cx="15679011" cy="7104924"/>
        </p:xfrm>
        <a:graphic>
          <a:graphicData uri="http://schemas.openxmlformats.org/drawingml/2006/table">
            <a:tbl>
              <a:tblPr/>
              <a:tblGrid>
                <a:gridCol w="3135802"/>
                <a:gridCol w="3135802"/>
                <a:gridCol w="3135802"/>
                <a:gridCol w="3135802"/>
                <a:gridCol w="3135802"/>
              </a:tblGrid>
              <a:tr h="10121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Tim Developer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Lama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Fee/Object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Jumlah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Total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809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Project Manager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3 Bulan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Rp. 15.000.000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Rp. 45.000.000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21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Programmer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2 Bulan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Rp. 10.000.000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2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Rp. 40.000.000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21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Tester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1 Bulan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Rp. 5.000.000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Rp. 5.000.000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809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UI/UX Designer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1 Bulan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Rp. 8.000.000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Rp. 8.000.000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21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Total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Rp. 98.000.000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2857477" y="1323252"/>
            <a:ext cx="1257304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5037">
                <a:solidFill>
                  <a:srgbClr val="FFFFFF"/>
                </a:solidFill>
                <a:latin typeface="Poppins Medium Bold"/>
              </a:rPr>
              <a:t> System Development Costs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52342" y="2356614"/>
            <a:ext cx="9150556" cy="7409145"/>
          </a:xfrm>
          <a:custGeom>
            <a:avLst/>
            <a:gdLst/>
            <a:ahLst/>
            <a:cxnLst/>
            <a:rect r="r" b="b" t="t" l="l"/>
            <a:pathLst>
              <a:path h="7409145" w="9150556">
                <a:moveTo>
                  <a:pt x="0" y="0"/>
                </a:moveTo>
                <a:lnTo>
                  <a:pt x="9150556" y="0"/>
                </a:lnTo>
                <a:lnTo>
                  <a:pt x="9150556" y="7409145"/>
                </a:lnTo>
                <a:lnTo>
                  <a:pt x="0" y="7409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0198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94036" y="2356614"/>
            <a:ext cx="7923026" cy="5176838"/>
          </a:xfrm>
          <a:custGeom>
            <a:avLst/>
            <a:gdLst/>
            <a:ahLst/>
            <a:cxnLst/>
            <a:rect r="r" b="b" t="t" l="l"/>
            <a:pathLst>
              <a:path h="5176838" w="7923026">
                <a:moveTo>
                  <a:pt x="0" y="0"/>
                </a:moveTo>
                <a:lnTo>
                  <a:pt x="7923026" y="0"/>
                </a:lnTo>
                <a:lnTo>
                  <a:pt x="7923026" y="5176838"/>
                </a:lnTo>
                <a:lnTo>
                  <a:pt x="0" y="5176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0804" t="0" r="-27584" b="-7079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57477" y="1323252"/>
            <a:ext cx="1257304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sz="5037">
                <a:solidFill>
                  <a:srgbClr val="FFFFFF"/>
                </a:solidFill>
                <a:latin typeface="Poppins Medium Bold"/>
              </a:rPr>
              <a:t>FEASIBILITY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DAFnKg_3fFc</dc:identifier>
  <dcterms:modified xsi:type="dcterms:W3CDTF">2011-08-01T06:04:30Z</dcterms:modified>
  <cp:revision>1</cp:revision>
  <dc:title>TUBES RPL</dc:title>
</cp:coreProperties>
</file>